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  <p:sldMasterId id="2147483724" r:id="rId6"/>
    <p:sldMasterId id="2147483738" r:id="rId7"/>
  </p:sldMasterIdLst>
  <p:notesMasterIdLst>
    <p:notesMasterId r:id="rId14"/>
  </p:notesMasterIdLst>
  <p:sldIdLst>
    <p:sldId id="403" r:id="rId8"/>
    <p:sldId id="356" r:id="rId9"/>
    <p:sldId id="366" r:id="rId10"/>
    <p:sldId id="400" r:id="rId11"/>
    <p:sldId id="380" r:id="rId12"/>
    <p:sldId id="404" r:id="rId13"/>
  </p:sldIdLst>
  <p:sldSz cx="9144000" cy="5143500" type="screen16x9"/>
  <p:notesSz cx="6797675" cy="987266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EB72C8-0D17-D8D7-FFC9-F4D5494496A4}" name="Lauren Winch" initials="LW" userId="S::arleiw@bristol.ac.uk::6fc591db-39f0-40d7-915a-23ac5829b3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2E"/>
    <a:srgbClr val="02BFB8"/>
    <a:srgbClr val="B9B9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D4C20-C46A-4B38-AEB6-4F074A4AE315}" v="12" dt="2023-11-01T11:40:47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Winch" userId="6fc591db-39f0-40d7-915a-23ac5829b30d" providerId="ADAL" clId="{CFBD4C20-C46A-4B38-AEB6-4F074A4AE315}"/>
    <pc:docChg chg="custSel addSld delSld modSld sldOrd delMainMaster">
      <pc:chgData name="Lauren Winch" userId="6fc591db-39f0-40d7-915a-23ac5829b30d" providerId="ADAL" clId="{CFBD4C20-C46A-4B38-AEB6-4F074A4AE315}" dt="2023-11-01T14:13:30.919" v="793" actId="20577"/>
      <pc:docMkLst>
        <pc:docMk/>
      </pc:docMkLst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321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340"/>
        </pc:sldMkLst>
      </pc:sldChg>
      <pc:sldChg chg="modSp mod ord modNotes">
        <pc:chgData name="Lauren Winch" userId="6fc591db-39f0-40d7-915a-23ac5829b30d" providerId="ADAL" clId="{CFBD4C20-C46A-4B38-AEB6-4F074A4AE315}" dt="2023-11-01T14:13:30.919" v="793" actId="20577"/>
        <pc:sldMkLst>
          <pc:docMk/>
          <pc:sldMk cId="3068540188" sldId="356"/>
        </pc:sldMkLst>
        <pc:spChg chg="mod">
          <ac:chgData name="Lauren Winch" userId="6fc591db-39f0-40d7-915a-23ac5829b30d" providerId="ADAL" clId="{CFBD4C20-C46A-4B38-AEB6-4F074A4AE315}" dt="2023-11-01T14:13:30.919" v="793" actId="20577"/>
          <ac:spMkLst>
            <pc:docMk/>
            <pc:sldMk cId="3068540188" sldId="356"/>
            <ac:spMk id="12" creationId="{0179BC8B-FB65-4FFD-9BB3-E118C2B2D5E5}"/>
          </ac:spMkLst>
        </pc:spChg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1842557773" sldId="363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3334965898" sldId="364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439904673" sldId="378"/>
        </pc:sldMkLst>
      </pc:sldChg>
      <pc:sldChg chg="modSp">
        <pc:chgData name="Lauren Winch" userId="6fc591db-39f0-40d7-915a-23ac5829b30d" providerId="ADAL" clId="{CFBD4C20-C46A-4B38-AEB6-4F074A4AE315}" dt="2023-11-01T10:32:44.366" v="30" actId="14826"/>
        <pc:sldMkLst>
          <pc:docMk/>
          <pc:sldMk cId="3405923969" sldId="380"/>
        </pc:sldMkLst>
        <pc:picChg chg="mod">
          <ac:chgData name="Lauren Winch" userId="6fc591db-39f0-40d7-915a-23ac5829b30d" providerId="ADAL" clId="{CFBD4C20-C46A-4B38-AEB6-4F074A4AE315}" dt="2023-11-01T10:32:44.366" v="30" actId="14826"/>
          <ac:picMkLst>
            <pc:docMk/>
            <pc:sldMk cId="3405923969" sldId="380"/>
            <ac:picMk id="15" creationId="{884B7930-F751-067B-4F98-08F518B139E8}"/>
          </ac:picMkLst>
        </pc:picChg>
        <pc:picChg chg="mod">
          <ac:chgData name="Lauren Winch" userId="6fc591db-39f0-40d7-915a-23ac5829b30d" providerId="ADAL" clId="{CFBD4C20-C46A-4B38-AEB6-4F074A4AE315}" dt="2023-11-01T10:32:37.468" v="29" actId="14826"/>
          <ac:picMkLst>
            <pc:docMk/>
            <pc:sldMk cId="3405923969" sldId="380"/>
            <ac:picMk id="16" creationId="{53C9FAEC-66EF-48B2-BDB6-038BC1B3F37D}"/>
          </ac:picMkLst>
        </pc:picChg>
      </pc:sldChg>
      <pc:sldChg chg="addSp delSp modSp mod">
        <pc:chgData name="Lauren Winch" userId="6fc591db-39f0-40d7-915a-23ac5829b30d" providerId="ADAL" clId="{CFBD4C20-C46A-4B38-AEB6-4F074A4AE315}" dt="2023-11-01T11:40:41.885" v="386" actId="20577"/>
        <pc:sldMkLst>
          <pc:docMk/>
          <pc:sldMk cId="2443254234" sldId="400"/>
        </pc:sldMkLst>
        <pc:spChg chg="add mod">
          <ac:chgData name="Lauren Winch" userId="6fc591db-39f0-40d7-915a-23ac5829b30d" providerId="ADAL" clId="{CFBD4C20-C46A-4B38-AEB6-4F074A4AE315}" dt="2023-11-01T10:33:53.773" v="46" actId="255"/>
          <ac:spMkLst>
            <pc:docMk/>
            <pc:sldMk cId="2443254234" sldId="400"/>
            <ac:spMk id="3" creationId="{20AD3BED-5DC6-F3D3-9078-16614D8AE411}"/>
          </ac:spMkLst>
        </pc:spChg>
        <pc:spChg chg="mod">
          <ac:chgData name="Lauren Winch" userId="6fc591db-39f0-40d7-915a-23ac5829b30d" providerId="ADAL" clId="{CFBD4C20-C46A-4B38-AEB6-4F074A4AE315}" dt="2023-11-01T10:19:45.980" v="1" actId="1076"/>
          <ac:spMkLst>
            <pc:docMk/>
            <pc:sldMk cId="2443254234" sldId="400"/>
            <ac:spMk id="4" creationId="{4EE4207B-0CB7-37B7-B990-15ACD85A94E0}"/>
          </ac:spMkLst>
        </pc:spChg>
        <pc:spChg chg="add mod">
          <ac:chgData name="Lauren Winch" userId="6fc591db-39f0-40d7-915a-23ac5829b30d" providerId="ADAL" clId="{CFBD4C20-C46A-4B38-AEB6-4F074A4AE315}" dt="2023-11-01T11:40:41.885" v="386" actId="20577"/>
          <ac:spMkLst>
            <pc:docMk/>
            <pc:sldMk cId="2443254234" sldId="400"/>
            <ac:spMk id="6" creationId="{EB59431C-076A-0CF0-12FE-006B9F822382}"/>
          </ac:spMkLst>
        </pc:spChg>
        <pc:picChg chg="del">
          <ac:chgData name="Lauren Winch" userId="6fc591db-39f0-40d7-915a-23ac5829b30d" providerId="ADAL" clId="{CFBD4C20-C46A-4B38-AEB6-4F074A4AE315}" dt="2023-11-01T10:33:31.501" v="36" actId="478"/>
          <ac:picMkLst>
            <pc:docMk/>
            <pc:sldMk cId="2443254234" sldId="400"/>
            <ac:picMk id="8" creationId="{C1E693DC-9524-E3B7-E0F0-9B0FA4C80FC9}"/>
          </ac:picMkLst>
        </pc:picChg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766924559" sldId="401"/>
        </pc:sldMkLst>
      </pc:sldChg>
      <pc:sldChg chg="addSp delSp modSp mod">
        <pc:chgData name="Lauren Winch" userId="6fc591db-39f0-40d7-915a-23ac5829b30d" providerId="ADAL" clId="{CFBD4C20-C46A-4B38-AEB6-4F074A4AE315}" dt="2023-11-01T10:32:09.088" v="27" actId="1076"/>
        <pc:sldMkLst>
          <pc:docMk/>
          <pc:sldMk cId="1957444263" sldId="403"/>
        </pc:sldMkLst>
        <pc:spChg chg="mod">
          <ac:chgData name="Lauren Winch" userId="6fc591db-39f0-40d7-915a-23ac5829b30d" providerId="ADAL" clId="{CFBD4C20-C46A-4B38-AEB6-4F074A4AE315}" dt="2023-11-01T10:31:43.974" v="23" actId="255"/>
          <ac:spMkLst>
            <pc:docMk/>
            <pc:sldMk cId="1957444263" sldId="403"/>
            <ac:spMk id="12" creationId="{AE506073-4557-419C-AA03-58F774B1FDCF}"/>
          </ac:spMkLst>
        </pc:spChg>
        <pc:picChg chg="add del mod">
          <ac:chgData name="Lauren Winch" userId="6fc591db-39f0-40d7-915a-23ac5829b30d" providerId="ADAL" clId="{CFBD4C20-C46A-4B38-AEB6-4F074A4AE315}" dt="2023-11-01T10:30:44.442" v="8" actId="478"/>
          <ac:picMkLst>
            <pc:docMk/>
            <pc:sldMk cId="1957444263" sldId="403"/>
            <ac:picMk id="3" creationId="{2A437EA3-2141-F49D-3363-B8E88C44F390}"/>
          </ac:picMkLst>
        </pc:picChg>
        <pc:picChg chg="add mod">
          <ac:chgData name="Lauren Winch" userId="6fc591db-39f0-40d7-915a-23ac5829b30d" providerId="ADAL" clId="{CFBD4C20-C46A-4B38-AEB6-4F074A4AE315}" dt="2023-11-01T10:32:09.088" v="27" actId="1076"/>
          <ac:picMkLst>
            <pc:docMk/>
            <pc:sldMk cId="1957444263" sldId="403"/>
            <ac:picMk id="6" creationId="{BC423D7D-863D-9E07-81F5-8DF0EBA49B17}"/>
          </ac:picMkLst>
        </pc:picChg>
        <pc:picChg chg="del">
          <ac:chgData name="Lauren Winch" userId="6fc591db-39f0-40d7-915a-23ac5829b30d" providerId="ADAL" clId="{CFBD4C20-C46A-4B38-AEB6-4F074A4AE315}" dt="2023-11-01T10:19:54.703" v="2" actId="478"/>
          <ac:picMkLst>
            <pc:docMk/>
            <pc:sldMk cId="1957444263" sldId="403"/>
            <ac:picMk id="9" creationId="{72B0E672-1BC2-0C8D-DD6E-F2116B4DD397}"/>
          </ac:picMkLst>
        </pc:picChg>
      </pc:sldChg>
      <pc:sldChg chg="add">
        <pc:chgData name="Lauren Winch" userId="6fc591db-39f0-40d7-915a-23ac5829b30d" providerId="ADAL" clId="{CFBD4C20-C46A-4B38-AEB6-4F074A4AE315}" dt="2023-11-01T10:32:16.893" v="28"/>
        <pc:sldMkLst>
          <pc:docMk/>
          <pc:sldMk cId="1786350782" sldId="404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3123500470" sldId="404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454068155" sldId="406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686576437" sldId="407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3333749784" sldId="408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436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446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461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560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561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562"/>
        </pc:sldMkLst>
      </pc:sldChg>
      <pc:sldChg chg="del">
        <pc:chgData name="Lauren Winch" userId="6fc591db-39f0-40d7-915a-23ac5829b30d" providerId="ADAL" clId="{CFBD4C20-C46A-4B38-AEB6-4F074A4AE315}" dt="2023-11-01T10:19:22.991" v="0" actId="47"/>
        <pc:sldMkLst>
          <pc:docMk/>
          <pc:sldMk cId="0" sldId="633"/>
        </pc:sldMkLst>
      </pc:sldChg>
      <pc:sldMasterChg chg="del delSldLayout">
        <pc:chgData name="Lauren Winch" userId="6fc591db-39f0-40d7-915a-23ac5829b30d" providerId="ADAL" clId="{CFBD4C20-C46A-4B38-AEB6-4F074A4AE315}" dt="2023-11-01T10:19:22.991" v="0" actId="47"/>
        <pc:sldMasterMkLst>
          <pc:docMk/>
          <pc:sldMasterMk cId="909339341" sldId="2147483752"/>
        </pc:sldMasterMkLst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4219519763" sldId="2147483753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1986583041" sldId="2147483754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3647541049" sldId="2147483755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900045778" sldId="2147483756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2773980094" sldId="2147483757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3976169111" sldId="2147483758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3426009055" sldId="2147483759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3626860818" sldId="2147483760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2639564715" sldId="2147483761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677697674" sldId="2147483762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1976516477" sldId="2147483763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1734224084" sldId="2147483764"/>
          </pc:sldLayoutMkLst>
        </pc:sldLayoutChg>
        <pc:sldLayoutChg chg="del">
          <pc:chgData name="Lauren Winch" userId="6fc591db-39f0-40d7-915a-23ac5829b30d" providerId="ADAL" clId="{CFBD4C20-C46A-4B38-AEB6-4F074A4AE315}" dt="2023-11-01T10:19:22.991" v="0" actId="47"/>
          <pc:sldLayoutMkLst>
            <pc:docMk/>
            <pc:sldMasterMk cId="909339341" sldId="2147483752"/>
            <pc:sldLayoutMk cId="3972192634" sldId="21474837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29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7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71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85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15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9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imag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28B49A-6DB8-4072-AB5E-174FE990A36A}"/>
              </a:ext>
            </a:extLst>
          </p:cNvPr>
          <p:cNvSpPr/>
          <p:nvPr userDrawn="1"/>
        </p:nvSpPr>
        <p:spPr>
          <a:xfrm>
            <a:off x="5093109" y="0"/>
            <a:ext cx="405089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" y="587782"/>
            <a:ext cx="5636709" cy="481196"/>
          </a:xfrm>
          <a:prstGeom prst="rect">
            <a:avLst/>
          </a:prstGeom>
        </p:spPr>
        <p:txBody>
          <a:bodyPr lIns="0" rIns="0"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C9FB8-42CE-4F56-8C86-A280B4E78C57}"/>
              </a:ext>
            </a:extLst>
          </p:cNvPr>
          <p:cNvSpPr/>
          <p:nvPr userDrawn="1"/>
        </p:nvSpPr>
        <p:spPr>
          <a:xfrm>
            <a:off x="403126" y="4402394"/>
            <a:ext cx="2782529" cy="486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" y="1150099"/>
            <a:ext cx="5017277" cy="306766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4C14C7A-54AB-4EFF-B61A-03BF2E783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3113" y="0"/>
            <a:ext cx="3430891" cy="5143500"/>
          </a:xfrm>
          <a:custGeom>
            <a:avLst/>
            <a:gdLst>
              <a:gd name="connsiteX0" fmla="*/ 0 w 2772697"/>
              <a:gd name="connsiteY0" fmla="*/ 0 h 5143500"/>
              <a:gd name="connsiteX1" fmla="*/ 2772697 w 2772697"/>
              <a:gd name="connsiteY1" fmla="*/ 0 h 5143500"/>
              <a:gd name="connsiteX2" fmla="*/ 2772697 w 2772697"/>
              <a:gd name="connsiteY2" fmla="*/ 5143500 h 5143500"/>
              <a:gd name="connsiteX3" fmla="*/ 0 w 2772697"/>
              <a:gd name="connsiteY3" fmla="*/ 5143500 h 5143500"/>
              <a:gd name="connsiteX4" fmla="*/ 0 w 2772697"/>
              <a:gd name="connsiteY4" fmla="*/ 0 h 5143500"/>
              <a:gd name="connsiteX0" fmla="*/ 1194620 w 2772697"/>
              <a:gd name="connsiteY0" fmla="*/ 0 h 5143500"/>
              <a:gd name="connsiteX1" fmla="*/ 2772697 w 2772697"/>
              <a:gd name="connsiteY1" fmla="*/ 0 h 5143500"/>
              <a:gd name="connsiteX2" fmla="*/ 2772697 w 2772697"/>
              <a:gd name="connsiteY2" fmla="*/ 5143500 h 5143500"/>
              <a:gd name="connsiteX3" fmla="*/ 0 w 2772697"/>
              <a:gd name="connsiteY3" fmla="*/ 5143500 h 5143500"/>
              <a:gd name="connsiteX4" fmla="*/ 1194620 w 2772697"/>
              <a:gd name="connsiteY4" fmla="*/ 0 h 5143500"/>
              <a:gd name="connsiteX0" fmla="*/ 838737 w 2416814"/>
              <a:gd name="connsiteY0" fmla="*/ 0 h 5143500"/>
              <a:gd name="connsiteX1" fmla="*/ 2416814 w 2416814"/>
              <a:gd name="connsiteY1" fmla="*/ 0 h 5143500"/>
              <a:gd name="connsiteX2" fmla="*/ 2416814 w 2416814"/>
              <a:gd name="connsiteY2" fmla="*/ 5143500 h 5143500"/>
              <a:gd name="connsiteX3" fmla="*/ 0 w 2416814"/>
              <a:gd name="connsiteY3" fmla="*/ 5135943 h 5143500"/>
              <a:gd name="connsiteX4" fmla="*/ 838737 w 2416814"/>
              <a:gd name="connsiteY4" fmla="*/ 0 h 5143500"/>
              <a:gd name="connsiteX0" fmla="*/ 833425 w 2411502"/>
              <a:gd name="connsiteY0" fmla="*/ 0 h 5143500"/>
              <a:gd name="connsiteX1" fmla="*/ 2411502 w 2411502"/>
              <a:gd name="connsiteY1" fmla="*/ 0 h 5143500"/>
              <a:gd name="connsiteX2" fmla="*/ 2411502 w 2411502"/>
              <a:gd name="connsiteY2" fmla="*/ 5143500 h 5143500"/>
              <a:gd name="connsiteX3" fmla="*/ 0 w 2411502"/>
              <a:gd name="connsiteY3" fmla="*/ 5135943 h 5143500"/>
              <a:gd name="connsiteX4" fmla="*/ 833425 w 2411502"/>
              <a:gd name="connsiteY4" fmla="*/ 0 h 5143500"/>
              <a:gd name="connsiteX0" fmla="*/ 833425 w 2411502"/>
              <a:gd name="connsiteY0" fmla="*/ 0 h 5143500"/>
              <a:gd name="connsiteX1" fmla="*/ 2411502 w 2411502"/>
              <a:gd name="connsiteY1" fmla="*/ 0 h 5143500"/>
              <a:gd name="connsiteX2" fmla="*/ 2411502 w 2411502"/>
              <a:gd name="connsiteY2" fmla="*/ 5143500 h 5143500"/>
              <a:gd name="connsiteX3" fmla="*/ 0 w 2411502"/>
              <a:gd name="connsiteY3" fmla="*/ 5128386 h 5143500"/>
              <a:gd name="connsiteX4" fmla="*/ 833425 w 2411502"/>
              <a:gd name="connsiteY4" fmla="*/ 0 h 5143500"/>
              <a:gd name="connsiteX0" fmla="*/ 833425 w 2411502"/>
              <a:gd name="connsiteY0" fmla="*/ 0 h 5143500"/>
              <a:gd name="connsiteX1" fmla="*/ 2411502 w 2411502"/>
              <a:gd name="connsiteY1" fmla="*/ 0 h 5143500"/>
              <a:gd name="connsiteX2" fmla="*/ 2411502 w 2411502"/>
              <a:gd name="connsiteY2" fmla="*/ 5143500 h 5143500"/>
              <a:gd name="connsiteX3" fmla="*/ 0 w 2411502"/>
              <a:gd name="connsiteY3" fmla="*/ 5143500 h 5143500"/>
              <a:gd name="connsiteX4" fmla="*/ 833425 w 241150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502" h="5143500">
                <a:moveTo>
                  <a:pt x="833425" y="0"/>
                </a:moveTo>
                <a:lnTo>
                  <a:pt x="2411502" y="0"/>
                </a:lnTo>
                <a:lnTo>
                  <a:pt x="2411502" y="5143500"/>
                </a:lnTo>
                <a:lnTo>
                  <a:pt x="0" y="5143500"/>
                </a:lnTo>
                <a:lnTo>
                  <a:pt x="833425" y="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67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277E6E-6749-489A-9A65-DFF1D7BE3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F0D55-9CD8-4149-AC74-111428CB3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1D6D51-0B2F-EE4F-A57F-A63BF66DAD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0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6DADB9-326D-1548-B650-735E35C21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9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72749-A371-1D44-B1FE-5603940BB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2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9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5A56F-2D56-478C-8B76-D1EA61ECF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8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0B14CD-4A00-594A-AAD9-53EA942B5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7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3A08AC-C1EC-5445-AB28-5F047F0DB5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9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CD2AA8-A7AF-544F-97FA-69AF01153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6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8813F-CBC4-43D6-900B-5F80FF478B19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113D54-2F93-4A2E-8BB5-789218AEB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FFA18-F149-0A48-9FB8-6C2B11B51F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95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A0CDB-B305-4654-820B-083E7FB4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FC92C9B-A566-5746-8B37-73483CA90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E47F59D-6A22-FA41-8C19-6774E8F92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78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C5EA1-55AB-5E40-9DEF-74679B0447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1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06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26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4755061" y="-10115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962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946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50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6073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5644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33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653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03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223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92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510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53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6440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350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123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6148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43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68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6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40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36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9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90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0" r:id="rId3"/>
    <p:sldLayoutId id="2147483669" r:id="rId4"/>
    <p:sldLayoutId id="2147483672" r:id="rId5"/>
    <p:sldLayoutId id="2147483671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723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49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s://bristol.ac.uk/poverty-institut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bristolpoverty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twitter.com/bristolpover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hyperlink" Target="https://bristol.ac.uk/poverty-institute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bristolpoverty" TargetMode="External"/><Relationship Id="rId4" Type="http://schemas.openxmlformats.org/officeDocument/2006/relationships/hyperlink" Target="https://bristol.ac.uk/poverty-institut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-information.bris.ac.uk/en/persons/cynthia-c-c-l-e-fonta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research-information.bris.ac.uk/en/persons/david-gord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bristolpoverty" TargetMode="External"/><Relationship Id="rId4" Type="http://schemas.openxmlformats.org/officeDocument/2006/relationships/hyperlink" Target="https://bristol.ac.uk/poverty-institute/" TargetMode="External"/><Relationship Id="rId9" Type="http://schemas.openxmlformats.org/officeDocument/2006/relationships/hyperlink" Target="https://www.bristol.ac.uk/people/person/Sam-Williamson-8e943320-0f72-457c-af72-51f99fe557f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jpeg"/><Relationship Id="rId3" Type="http://schemas.openxmlformats.org/officeDocument/2006/relationships/image" Target="../media/image23.jp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bristolpoverty" TargetMode="External"/><Relationship Id="rId11" Type="http://schemas.openxmlformats.org/officeDocument/2006/relationships/image" Target="../media/image16.png"/><Relationship Id="rId5" Type="http://schemas.openxmlformats.org/officeDocument/2006/relationships/hyperlink" Target="mailto:bristol-poverty-institute@bristol.ac.uk" TargetMode="External"/><Relationship Id="rId10" Type="http://schemas.openxmlformats.org/officeDocument/2006/relationships/image" Target="../media/image27.svg"/><Relationship Id="rId4" Type="http://schemas.openxmlformats.org/officeDocument/2006/relationships/hyperlink" Target="http://bristol.ac.uk/poverty-institute" TargetMode="Externa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bristol.ac.uk/poverty-institute/" TargetMode="External"/><Relationship Id="rId7" Type="http://schemas.openxmlformats.org/officeDocument/2006/relationships/hyperlink" Target="https://twitter.com/bristolpover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DB921-DCBE-4AB0-BE1C-FB2D504A4B4A}"/>
              </a:ext>
            </a:extLst>
          </p:cNvPr>
          <p:cNvSpPr/>
          <p:nvPr/>
        </p:nvSpPr>
        <p:spPr>
          <a:xfrm>
            <a:off x="393739" y="4509154"/>
            <a:ext cx="323696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A391D-6870-4E09-9CB2-616F23B7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46" y="2571750"/>
            <a:ext cx="2624194" cy="2454891"/>
          </a:xfrm>
          <a:prstGeom prst="rect">
            <a:avLst/>
          </a:prstGeom>
        </p:spPr>
      </p:pic>
      <p:pic>
        <p:nvPicPr>
          <p:cNvPr id="11" name="Picture 10" descr="A picture containing tree&#10;&#10;Description automatically generated">
            <a:extLst>
              <a:ext uri="{FF2B5EF4-FFF2-40B4-BE49-F238E27FC236}">
                <a16:creationId xmlns:a16="http://schemas.microsoft.com/office/drawing/2014/main" id="{F37EDD5C-4092-4908-897E-AA6019BB0A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2" y="4467152"/>
            <a:ext cx="676348" cy="676348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681D1FB-66F4-4A47-92F3-84E306CD1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00" y="363254"/>
            <a:ext cx="1765075" cy="7201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E506073-4557-419C-AA03-58F774B1FDCF}"/>
              </a:ext>
            </a:extLst>
          </p:cNvPr>
          <p:cNvSpPr txBox="1">
            <a:spLocks/>
          </p:cNvSpPr>
          <p:nvPr/>
        </p:nvSpPr>
        <p:spPr>
          <a:xfrm>
            <a:off x="393739" y="192588"/>
            <a:ext cx="5314334" cy="890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Bristol Poverty Institute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University of Bristol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479A24-1BD2-8722-BC19-1061487EB29B}"/>
              </a:ext>
            </a:extLst>
          </p:cNvPr>
          <p:cNvSpPr txBox="1">
            <a:spLocks/>
          </p:cNvSpPr>
          <p:nvPr/>
        </p:nvSpPr>
        <p:spPr>
          <a:xfrm>
            <a:off x="3321944" y="4609765"/>
            <a:ext cx="4037427" cy="39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>
              <a:solidFill>
                <a:srgbClr val="A91F2E"/>
              </a:solidFill>
            </a:endParaRPr>
          </a:p>
          <a:p>
            <a:endParaRPr lang="en-US" sz="1900" dirty="0"/>
          </a:p>
          <a:p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23D7D-863D-9E07-81F5-8DF0EBA49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72" y="936215"/>
            <a:ext cx="4787867" cy="35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0179BC8B-FB65-4FFD-9BB3-E118C2B2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61" y="1004338"/>
            <a:ext cx="5594639" cy="3647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fire alarm tests this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 the event of a fire, please leave via the signed fire exits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Assembly point 11, located in the 8 Priory Road carpark just across the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Toilets are located just to the left of the entrance to this lecture theatre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 are live-streaming and recording </a:t>
            </a:r>
            <a:r>
              <a:rPr lang="en-GB" sz="1800"/>
              <a:t>this event </a:t>
            </a:r>
            <a:r>
              <a:rPr lang="en-GB" sz="1800" dirty="0"/>
              <a:t>and may also take some photographs.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These will be shared online including our website, social media, blog and/or newsletter.</a:t>
            </a:r>
          </a:p>
          <a:p>
            <a:r>
              <a:rPr lang="en-GB" sz="1425" dirty="0"/>
              <a:t>	</a:t>
            </a:r>
            <a:endParaRPr lang="en-GB" sz="1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77AB782-F3B7-4E35-9537-5377CBBB5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27" y="409212"/>
            <a:ext cx="6360921" cy="481196"/>
          </a:xfrm>
        </p:spPr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8" name="Picture Placeholder 7" descr="A picture containing building, indoor, train, station&#10;&#10;Description automatically generated">
            <a:extLst>
              <a:ext uri="{FF2B5EF4-FFF2-40B4-BE49-F238E27FC236}">
                <a16:creationId xmlns:a16="http://schemas.microsoft.com/office/drawing/2014/main" id="{AC579C91-FF85-4D09-BADC-A3CE1BF4BE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740" r="27740"/>
          <a:stretch>
            <a:fillRect/>
          </a:stretch>
        </p:blipFill>
        <p:spPr/>
      </p:pic>
      <p:pic>
        <p:nvPicPr>
          <p:cNvPr id="6" name="Picture Placeholder 30">
            <a:extLst>
              <a:ext uri="{FF2B5EF4-FFF2-40B4-BE49-F238E27FC236}">
                <a16:creationId xmlns:a16="http://schemas.microsoft.com/office/drawing/2014/main" id="{47748636-BEF7-49AC-804B-20DE5B35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3509ED-97D3-0A3E-5ACE-93332DAF0253}"/>
              </a:ext>
            </a:extLst>
          </p:cNvPr>
          <p:cNvSpPr/>
          <p:nvPr/>
        </p:nvSpPr>
        <p:spPr>
          <a:xfrm>
            <a:off x="393739" y="4509154"/>
            <a:ext cx="323696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 descr="A picture containing tree&#10;&#10;Description automatically generated">
            <a:extLst>
              <a:ext uri="{FF2B5EF4-FFF2-40B4-BE49-F238E27FC236}">
                <a16:creationId xmlns:a16="http://schemas.microsoft.com/office/drawing/2014/main" id="{28106449-DE13-0D6B-7CEE-434AE21DB1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2" y="4467152"/>
            <a:ext cx="676348" cy="67634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9ADEC7C-0D2C-4EFC-E468-3D1B2E84C025}"/>
              </a:ext>
            </a:extLst>
          </p:cNvPr>
          <p:cNvSpPr txBox="1">
            <a:spLocks/>
          </p:cNvSpPr>
          <p:nvPr/>
        </p:nvSpPr>
        <p:spPr>
          <a:xfrm>
            <a:off x="3305786" y="4606035"/>
            <a:ext cx="4037427" cy="39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>
              <a:solidFill>
                <a:srgbClr val="A91F2E"/>
              </a:solidFill>
            </a:endParaRPr>
          </a:p>
          <a:p>
            <a:endParaRPr lang="en-US" sz="19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854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3395F11-49E9-49DE-9523-C6D9770B5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003" r="14003"/>
          <a:stretch/>
        </p:blipFill>
        <p:spPr>
          <a:xfrm>
            <a:off x="5713109" y="0"/>
            <a:ext cx="3430891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8B7D9E-DF37-4864-AD93-D5BFE58242CC}"/>
              </a:ext>
            </a:extLst>
          </p:cNvPr>
          <p:cNvSpPr txBox="1">
            <a:spLocks/>
          </p:cNvSpPr>
          <p:nvPr/>
        </p:nvSpPr>
        <p:spPr>
          <a:xfrm>
            <a:off x="467099" y="587782"/>
            <a:ext cx="5636709" cy="481196"/>
          </a:xfrm>
          <a:prstGeom prst="rect">
            <a:avLst/>
          </a:prstGeom>
        </p:spPr>
        <p:txBody>
          <a:bodyPr lIns="0" rIns="0" anchor="b"/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7104D2E-9DEA-4AF4-8518-1AA9B637F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4" y="1068978"/>
            <a:ext cx="5636709" cy="34867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Designed to address SDG1: </a:t>
            </a:r>
            <a:r>
              <a:rPr lang="en-GB" sz="1800" i="1" dirty="0"/>
              <a:t>End poverty in all its forms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Growing, developing and supporting the poverty and poverty-relevant research community at the University of Bristol and beyond</a:t>
            </a:r>
            <a:endParaRPr lang="en-GB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Facilitating interdisciplinary approaches and exploring the interface of different social, political and environmental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Translating research into evidence-informed policy and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More information on the </a:t>
            </a:r>
            <a:r>
              <a:rPr lang="en-GB" sz="1800" dirty="0">
                <a:solidFill>
                  <a:srgbClr val="A91F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BPI website</a:t>
            </a:r>
            <a:r>
              <a:rPr lang="en-GB" sz="1800" dirty="0">
                <a:solidFill>
                  <a:prstClr val="black"/>
                </a:solidFill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0BDA20D-A561-CC20-BCB5-69C62F103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27" y="153614"/>
            <a:ext cx="6360921" cy="915364"/>
          </a:xfrm>
        </p:spPr>
        <p:txBody>
          <a:bodyPr/>
          <a:lstStyle/>
          <a:p>
            <a:r>
              <a:rPr lang="en-GB" dirty="0"/>
              <a:t>Bristol Poverty Institute (BPI): Introduction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64E9061-2C86-974B-4C34-E81A5515506B}"/>
              </a:ext>
            </a:extLst>
          </p:cNvPr>
          <p:cNvSpPr txBox="1">
            <a:spLocks/>
          </p:cNvSpPr>
          <p:nvPr/>
        </p:nvSpPr>
        <p:spPr>
          <a:xfrm>
            <a:off x="3292720" y="4607182"/>
            <a:ext cx="4037427" cy="39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>
              <a:solidFill>
                <a:srgbClr val="A91F2E"/>
              </a:solidFill>
            </a:endParaRPr>
          </a:p>
          <a:p>
            <a:endParaRPr lang="en-US" sz="1900" dirty="0"/>
          </a:p>
          <a:p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6467F-72C9-5E26-AB3A-8813B990F8D4}"/>
              </a:ext>
            </a:extLst>
          </p:cNvPr>
          <p:cNvSpPr/>
          <p:nvPr/>
        </p:nvSpPr>
        <p:spPr>
          <a:xfrm>
            <a:off x="393739" y="4509154"/>
            <a:ext cx="323696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 descr="A picture containing tree&#10;&#10;Description automatically generated">
            <a:extLst>
              <a:ext uri="{FF2B5EF4-FFF2-40B4-BE49-F238E27FC236}">
                <a16:creationId xmlns:a16="http://schemas.microsoft.com/office/drawing/2014/main" id="{1A4153F5-91AD-AF82-F087-69D256F0D5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7" y="4467152"/>
            <a:ext cx="676348" cy="6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243830-ECF7-4EDB-F1FA-1B6C348D61C8}"/>
              </a:ext>
            </a:extLst>
          </p:cNvPr>
          <p:cNvSpPr txBox="1">
            <a:spLocks/>
          </p:cNvSpPr>
          <p:nvPr/>
        </p:nvSpPr>
        <p:spPr>
          <a:xfrm>
            <a:off x="370799" y="299204"/>
            <a:ext cx="6087752" cy="9710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algn="ctr"/>
            <a:endParaRPr lang="en-US" sz="600" b="1" dirty="0">
              <a:latin typeface="+mn-lt"/>
            </a:endParaRPr>
          </a:p>
        </p:txBody>
      </p:sp>
      <p:pic>
        <p:nvPicPr>
          <p:cNvPr id="20" name="Picture Placeholder 7" descr="A picture containing mountain, sky, outdoor, grass&#10;&#10;Description automatically generated">
            <a:extLst>
              <a:ext uri="{FF2B5EF4-FFF2-40B4-BE49-F238E27FC236}">
                <a16:creationId xmlns:a16="http://schemas.microsoft.com/office/drawing/2014/main" id="{C5CB8BCC-3037-36AC-C03F-53A443250E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3" y="0"/>
            <a:ext cx="3462337" cy="51435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57E012-6130-B9FB-ECC8-1B975CCD200E}"/>
              </a:ext>
            </a:extLst>
          </p:cNvPr>
          <p:cNvSpPr/>
          <p:nvPr/>
        </p:nvSpPr>
        <p:spPr>
          <a:xfrm>
            <a:off x="393739" y="4509154"/>
            <a:ext cx="323696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E4207B-0CB7-37B7-B990-15ACD85A94E0}"/>
              </a:ext>
            </a:extLst>
          </p:cNvPr>
          <p:cNvSpPr txBox="1">
            <a:spLocks/>
          </p:cNvSpPr>
          <p:nvPr/>
        </p:nvSpPr>
        <p:spPr>
          <a:xfrm>
            <a:off x="3305997" y="4625823"/>
            <a:ext cx="4037427" cy="39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>
              <a:solidFill>
                <a:srgbClr val="A91F2E"/>
              </a:solidFill>
            </a:endParaRPr>
          </a:p>
          <a:p>
            <a:endParaRPr lang="en-US" sz="1900" dirty="0"/>
          </a:p>
          <a:p>
            <a:endParaRPr lang="en-US" i="1" dirty="0"/>
          </a:p>
        </p:txBody>
      </p:sp>
      <p:pic>
        <p:nvPicPr>
          <p:cNvPr id="5" name="Picture 4" descr="A picture containing tree&#10;&#10;Description automatically generated">
            <a:extLst>
              <a:ext uri="{FF2B5EF4-FFF2-40B4-BE49-F238E27FC236}">
                <a16:creationId xmlns:a16="http://schemas.microsoft.com/office/drawing/2014/main" id="{B26ED00A-82A2-E23E-7C77-8D980AF612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7" y="4467152"/>
            <a:ext cx="676348" cy="676348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20AD3BED-5DC6-F3D3-9078-16614D8AE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27" y="409212"/>
            <a:ext cx="6360921" cy="481196"/>
          </a:xfrm>
        </p:spPr>
        <p:txBody>
          <a:bodyPr/>
          <a:lstStyle/>
          <a:p>
            <a:r>
              <a:rPr lang="en-GB" sz="2800" dirty="0"/>
              <a:t>Speakers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59431C-076A-0CF0-12FE-006B9F82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4" y="1068978"/>
            <a:ext cx="5636709" cy="3486740"/>
          </a:xfrm>
        </p:spPr>
        <p:txBody>
          <a:bodyPr/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Professor David Gordon</a:t>
            </a:r>
            <a:r>
              <a:rPr lang="en-GB" sz="1800" dirty="0">
                <a:solidFill>
                  <a:prstClr val="black"/>
                </a:solidFill>
              </a:rPr>
              <a:t>, Professor of Social Justice and Director of the Bristol Poverty Institute</a:t>
            </a:r>
          </a:p>
          <a:p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prstClr val="black"/>
                </a:solidFill>
                <a:hlinkClick r:id="rId8"/>
              </a:rPr>
              <a:t>Dr Cynthia Fonta</a:t>
            </a:r>
            <a:r>
              <a:rPr lang="en-GB" sz="1800" dirty="0">
                <a:solidFill>
                  <a:prstClr val="black"/>
                </a:solidFill>
              </a:rPr>
              <a:t>, PhD Researcher in Social Policy Studies</a:t>
            </a:r>
          </a:p>
          <a:p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prstClr val="black"/>
                </a:solidFill>
                <a:hlinkClick r:id="rId9"/>
              </a:rPr>
              <a:t>Dr Sam Williamson</a:t>
            </a:r>
            <a:r>
              <a:rPr lang="en-GB" sz="1800" dirty="0">
                <a:solidFill>
                  <a:prstClr val="black"/>
                </a:solidFill>
              </a:rPr>
              <a:t>, Senior Lecturer in Electrical and Electronic Engineering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5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59E179-C94B-4C4D-8854-985531F5892A}"/>
              </a:ext>
            </a:extLst>
          </p:cNvPr>
          <p:cNvSpPr txBox="1">
            <a:spLocks/>
          </p:cNvSpPr>
          <p:nvPr/>
        </p:nvSpPr>
        <p:spPr>
          <a:xfrm>
            <a:off x="370800" y="283221"/>
            <a:ext cx="4257844" cy="8447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+mn-lt"/>
              </a:rPr>
              <a:t>Bristol Poverty Institute</a:t>
            </a:r>
          </a:p>
          <a:p>
            <a:r>
              <a:rPr lang="en-US" sz="2400" b="1" dirty="0">
                <a:solidFill>
                  <a:srgbClr val="A91F2E"/>
                </a:solidFill>
                <a:latin typeface="+mn-lt"/>
              </a:rPr>
              <a:t>University of Bristol</a:t>
            </a:r>
          </a:p>
          <a:p>
            <a:endParaRPr lang="en-US" sz="1200" b="1" dirty="0">
              <a:solidFill>
                <a:srgbClr val="A91F2E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BFEE61-61A0-489B-8593-67690411C5DC}"/>
              </a:ext>
            </a:extLst>
          </p:cNvPr>
          <p:cNvSpPr txBox="1">
            <a:spLocks/>
          </p:cNvSpPr>
          <p:nvPr/>
        </p:nvSpPr>
        <p:spPr>
          <a:xfrm>
            <a:off x="370799" y="323480"/>
            <a:ext cx="6087752" cy="9710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Bristol Poverty Institute</a:t>
            </a:r>
          </a:p>
          <a:p>
            <a:pPr algn="ctr"/>
            <a:r>
              <a:rPr lang="en-US" sz="1800" b="1" dirty="0">
                <a:solidFill>
                  <a:srgbClr val="A91F2E"/>
                </a:solidFill>
                <a:latin typeface="+mn-lt"/>
              </a:rPr>
              <a:t>University of Bristol</a:t>
            </a:r>
          </a:p>
          <a:p>
            <a:pPr algn="ctr"/>
            <a:endParaRPr lang="en-US" sz="600" b="1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C9FAEC-66EF-48B2-BDB6-038BC1B3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39" y="158905"/>
            <a:ext cx="1201460" cy="1203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4B7930-F751-067B-4F98-08F518B13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090" y="158905"/>
            <a:ext cx="1201460" cy="120315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448A951-854A-8646-A6F5-455C84E26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572606"/>
          </a:xfrm>
        </p:spPr>
        <p:txBody>
          <a:bodyPr/>
          <a:lstStyle/>
          <a:p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BPI contact information</a:t>
            </a:r>
            <a:endParaRPr lang="en-GB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6C5A911E-E8BE-9FFF-51ED-3B954B1668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3281" y="2512361"/>
            <a:ext cx="369536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19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rgbClr val="A91F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65B168-7C20-C0AE-367E-DAB4DCB8B15F}"/>
              </a:ext>
            </a:extLst>
          </p:cNvPr>
          <p:cNvSpPr txBox="1"/>
          <p:nvPr/>
        </p:nvSpPr>
        <p:spPr>
          <a:xfrm>
            <a:off x="932590" y="3182929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1950">
              <a:lnSpc>
                <a:spcPct val="150000"/>
              </a:lnSpc>
              <a:spcAft>
                <a:spcPts val="1200"/>
              </a:spcAft>
              <a:buSzPct val="85000"/>
            </a:pPr>
            <a:r>
              <a:rPr lang="en-GB" sz="1800" dirty="0">
                <a:solidFill>
                  <a:srgbClr val="A91F2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bristol-poverty-institute@bristol.ac.uk</a:t>
            </a:r>
            <a:r>
              <a:rPr lang="en-GB" sz="1800" dirty="0">
                <a:solidFill>
                  <a:srgbClr val="A9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68E8553-933B-7FF6-3432-435F384F162E}"/>
              </a:ext>
            </a:extLst>
          </p:cNvPr>
          <p:cNvSpPr txBox="1">
            <a:spLocks/>
          </p:cNvSpPr>
          <p:nvPr/>
        </p:nvSpPr>
        <p:spPr>
          <a:xfrm>
            <a:off x="266649" y="3898048"/>
            <a:ext cx="5104434" cy="51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/>
          </a:p>
          <a:p>
            <a:endParaRPr lang="en-US" i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1F204A-FAE4-0C09-4F27-B1079000D1EE}"/>
              </a:ext>
            </a:extLst>
          </p:cNvPr>
          <p:cNvSpPr/>
          <p:nvPr/>
        </p:nvSpPr>
        <p:spPr>
          <a:xfrm>
            <a:off x="370800" y="4471639"/>
            <a:ext cx="398932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rgbClr val="A91F2E"/>
              </a:solidFill>
              <a:latin typeface="Rockwell" panose="02060603020205020403" pitchFamily="18" charset="0"/>
            </a:endParaRPr>
          </a:p>
        </p:txBody>
      </p:sp>
      <p:pic>
        <p:nvPicPr>
          <p:cNvPr id="30" name="Graphic 29" descr="Home">
            <a:extLst>
              <a:ext uri="{FF2B5EF4-FFF2-40B4-BE49-F238E27FC236}">
                <a16:creationId xmlns:a16="http://schemas.microsoft.com/office/drawing/2014/main" id="{7779EE9B-52EF-38F8-98A3-04BA0DFFFB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557" y="2579892"/>
            <a:ext cx="386346" cy="386346"/>
          </a:xfrm>
          <a:prstGeom prst="rect">
            <a:avLst/>
          </a:prstGeom>
        </p:spPr>
      </p:pic>
      <p:pic>
        <p:nvPicPr>
          <p:cNvPr id="31" name="Graphic 30" descr="Email">
            <a:extLst>
              <a:ext uri="{FF2B5EF4-FFF2-40B4-BE49-F238E27FC236}">
                <a16:creationId xmlns:a16="http://schemas.microsoft.com/office/drawing/2014/main" id="{06C424E4-AD2A-E9DC-D172-69BCD9AF15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850" y="3213761"/>
            <a:ext cx="369997" cy="369997"/>
          </a:xfrm>
          <a:prstGeom prst="rect">
            <a:avLst/>
          </a:prstGeom>
        </p:spPr>
      </p:pic>
      <p:pic>
        <p:nvPicPr>
          <p:cNvPr id="32" name="Picture 31" descr="A picture containing tree&#10;&#10;Description automatically generated">
            <a:extLst>
              <a:ext uri="{FF2B5EF4-FFF2-40B4-BE49-F238E27FC236}">
                <a16:creationId xmlns:a16="http://schemas.microsoft.com/office/drawing/2014/main" id="{5203E01F-CC12-71E2-E4D8-E66EA81CB61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9" y="3775181"/>
            <a:ext cx="625982" cy="625982"/>
          </a:xfrm>
          <a:prstGeom prst="rect">
            <a:avLst/>
          </a:prstGeom>
        </p:spPr>
      </p:pic>
      <p:pic>
        <p:nvPicPr>
          <p:cNvPr id="9" name="Picture Placeholder 8" descr="A picture containing building, outdoor, person, people&#10;&#10;Description automatically generated">
            <a:extLst>
              <a:ext uri="{FF2B5EF4-FFF2-40B4-BE49-F238E27FC236}">
                <a16:creationId xmlns:a16="http://schemas.microsoft.com/office/drawing/2014/main" id="{B112DF0E-FDB7-BDAF-2CA8-E0469AA67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5">
            <a:extLst>
              <a:ext uri="{FF2B5EF4-FFF2-40B4-BE49-F238E27FC236}">
                <a16:creationId xmlns:a16="http://schemas.microsoft.com/office/drawing/2014/main" id="{44154F77-8E5E-2B67-096B-70F6F375AFD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1663" y="0"/>
            <a:ext cx="3462337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0592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DB921-DCBE-4AB0-BE1C-FB2D504A4B4A}"/>
              </a:ext>
            </a:extLst>
          </p:cNvPr>
          <p:cNvSpPr/>
          <p:nvPr/>
        </p:nvSpPr>
        <p:spPr>
          <a:xfrm>
            <a:off x="393739" y="4509154"/>
            <a:ext cx="323696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bristol.ac.uk/poverty-institute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A391D-6870-4E09-9CB2-616F23B74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946" y="2571750"/>
            <a:ext cx="2624194" cy="2454891"/>
          </a:xfrm>
          <a:prstGeom prst="rect">
            <a:avLst/>
          </a:prstGeom>
        </p:spPr>
      </p:pic>
      <p:pic>
        <p:nvPicPr>
          <p:cNvPr id="11" name="Picture 10" descr="A picture containing tree&#10;&#10;Description automatically generated">
            <a:extLst>
              <a:ext uri="{FF2B5EF4-FFF2-40B4-BE49-F238E27FC236}">
                <a16:creationId xmlns:a16="http://schemas.microsoft.com/office/drawing/2014/main" id="{F37EDD5C-4092-4908-897E-AA6019BB0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2" y="4467152"/>
            <a:ext cx="676348" cy="676348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681D1FB-66F4-4A47-92F3-84E306CD1E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00" y="363254"/>
            <a:ext cx="1765075" cy="7201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E506073-4557-419C-AA03-58F774B1FDCF}"/>
              </a:ext>
            </a:extLst>
          </p:cNvPr>
          <p:cNvSpPr txBox="1">
            <a:spLocks/>
          </p:cNvSpPr>
          <p:nvPr/>
        </p:nvSpPr>
        <p:spPr>
          <a:xfrm>
            <a:off x="393739" y="192588"/>
            <a:ext cx="5314334" cy="890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Bristol Poverty Institute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1F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University of Bristol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A91F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479A24-1BD2-8722-BC19-1061487EB29B}"/>
              </a:ext>
            </a:extLst>
          </p:cNvPr>
          <p:cNvSpPr txBox="1">
            <a:spLocks/>
          </p:cNvSpPr>
          <p:nvPr/>
        </p:nvSpPr>
        <p:spPr>
          <a:xfrm>
            <a:off x="3321944" y="4609765"/>
            <a:ext cx="4037427" cy="39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8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	</a:t>
            </a:r>
            <a:r>
              <a:rPr lang="en-GB" sz="1800" dirty="0">
                <a:solidFill>
                  <a:srgbClr val="A91F2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@bristolpoverty</a:t>
            </a:r>
            <a:endParaRPr lang="en-GB" sz="1800" dirty="0">
              <a:solidFill>
                <a:srgbClr val="A91F2E"/>
              </a:solidFill>
            </a:endParaRPr>
          </a:p>
          <a:p>
            <a:endParaRPr lang="en-US" sz="1900" dirty="0"/>
          </a:p>
          <a:p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23D7D-863D-9E07-81F5-8DF0EBA49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2" y="936215"/>
            <a:ext cx="4787867" cy="35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078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2CA93492-6BF1-6943-AC27-762D379CC76E}"/>
    </a:ext>
  </a:extLst>
</a:theme>
</file>

<file path=ppt/theme/theme3.xml><?xml version="1.0" encoding="utf-8"?>
<a:theme xmlns:a="http://schemas.openxmlformats.org/drawingml/2006/main" name="1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5C1B1D8-77C2-354A-9EF6-DC4A6566325F}" vid="{07B80154-74C8-304A-977C-1F3DAAC6711A}"/>
    </a:ext>
  </a:extLst>
</a:theme>
</file>

<file path=ppt/theme/theme4.xml><?xml version="1.0" encoding="utf-8"?>
<a:theme xmlns:a="http://schemas.openxmlformats.org/drawingml/2006/main" name="2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60EB824-1E2E-9C48-860A-3738E75C79A7}" vid="{BA12EF0B-916E-B942-8EBE-95487D49D76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78132E507584994916BF278A258B4" ma:contentTypeVersion="15" ma:contentTypeDescription="Create a new document." ma:contentTypeScope="" ma:versionID="01230962b563d07a41b3e8dcf06c3e13">
  <xsd:schema xmlns:xsd="http://www.w3.org/2001/XMLSchema" xmlns:xs="http://www.w3.org/2001/XMLSchema" xmlns:p="http://schemas.microsoft.com/office/2006/metadata/properties" xmlns:ns2="5817ef84-92c9-4a7a-8051-32e1f7b06530" xmlns:ns3="ad0c340c-90d9-45d5-acfc-7b74c43def69" targetNamespace="http://schemas.microsoft.com/office/2006/metadata/properties" ma:root="true" ma:fieldsID="41afcc3d6931a504443c6020e664686e" ns2:_="" ns3:_="">
    <xsd:import namespace="5817ef84-92c9-4a7a-8051-32e1f7b06530"/>
    <xsd:import namespace="ad0c340c-90d9-45d5-acfc-7b74c43de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7ef84-92c9-4a7a-8051-32e1f7b06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c340c-90d9-45d5-acfc-7b74c43def6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a81382a-1de0-4eef-a1cd-f30e07133281}" ma:internalName="TaxCatchAll" ma:showField="CatchAllData" ma:web="ad0c340c-90d9-45d5-acfc-7b74c43de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17ef84-92c9-4a7a-8051-32e1f7b06530">
      <Terms xmlns="http://schemas.microsoft.com/office/infopath/2007/PartnerControls"/>
    </lcf76f155ced4ddcb4097134ff3c332f>
    <TaxCatchAll xmlns="ad0c340c-90d9-45d5-acfc-7b74c43de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1483D9-55BA-4B30-9BE5-4AA21B3399EF}"/>
</file>

<file path=customXml/itemProps2.xml><?xml version="1.0" encoding="utf-8"?>
<ds:datastoreItem xmlns:ds="http://schemas.openxmlformats.org/officeDocument/2006/customXml" ds:itemID="{1E4EA100-5715-4391-B6BA-5B1380360073}">
  <ds:schemaRefs>
    <ds:schemaRef ds:uri="http://schemas.microsoft.com/office/2006/metadata/properties"/>
    <ds:schemaRef ds:uri="http://schemas.microsoft.com/office/infopath/2007/PartnerControls"/>
    <ds:schemaRef ds:uri="5817ef84-92c9-4a7a-8051-32e1f7b06530"/>
    <ds:schemaRef ds:uri="ad0c340c-90d9-45d5-acfc-7b74c43def69"/>
  </ds:schemaRefs>
</ds:datastoreItem>
</file>

<file path=customXml/itemProps3.xml><?xml version="1.0" encoding="utf-8"?>
<ds:datastoreItem xmlns:ds="http://schemas.openxmlformats.org/officeDocument/2006/customXml" ds:itemID="{6CDBAC95-1D4D-4621-9EC5-15DF96718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 RED widescreen_ROCKWELL</Template>
  <TotalTime>0</TotalTime>
  <Words>285</Words>
  <Application>Microsoft Office PowerPoint</Application>
  <PresentationFormat>On-screen Show (16:9)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Rockwell</vt:lpstr>
      <vt:lpstr>Wingdings</vt:lpstr>
      <vt:lpstr>University of Bristol (Main URL)</vt:lpstr>
      <vt:lpstr>University of Bristol (Custom URL)</vt:lpstr>
      <vt:lpstr>1_University of Bristol (Main URL)</vt:lpstr>
      <vt:lpstr>2_University of Bristol (Main URL)</vt:lpstr>
      <vt:lpstr>PowerPoint Presentation</vt:lpstr>
      <vt:lpstr>Housekeeping</vt:lpstr>
      <vt:lpstr>Bristol Poverty Institute (BPI): Introduction</vt:lpstr>
      <vt:lpstr>Speakers</vt:lpstr>
      <vt:lpstr>BPI 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Research Partnerships Portfolio</dc:title>
  <dc:creator>Lauren Winch</dc:creator>
  <cp:lastModifiedBy>Lauren Winch</cp:lastModifiedBy>
  <cp:revision>2</cp:revision>
  <cp:lastPrinted>2023-05-18T09:01:14Z</cp:lastPrinted>
  <dcterms:created xsi:type="dcterms:W3CDTF">2020-01-28T10:41:56Z</dcterms:created>
  <dcterms:modified xsi:type="dcterms:W3CDTF">2023-11-01T14:13:32Z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0x0101009D178132E507584994916BF278A258B4</vt:lpwstr>
  </property>
  <property fmtid="{D5CDD505-2E9C-101B-9397-08002B2CF9AE}" pid="3" name="MediaServiceImageTags">
    <vt:lpwstr/>
  </property>
</Properties>
</file>